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0" r:id="rId3"/>
    <p:sldId id="261" r:id="rId4"/>
    <p:sldId id="263" r:id="rId5"/>
    <p:sldId id="264" r:id="rId6"/>
    <p:sldId id="266" r:id="rId7"/>
    <p:sldId id="265" r:id="rId8"/>
    <p:sldId id="267" r:id="rId9"/>
    <p:sldId id="262" r:id="rId10"/>
    <p:sldId id="268" r:id="rId11"/>
    <p:sldId id="257" r:id="rId12"/>
    <p:sldId id="269" r:id="rId13"/>
    <p:sldId id="271" r:id="rId14"/>
    <p:sldId id="258"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4536" autoAdjust="0"/>
  </p:normalViewPr>
  <p:slideViewPr>
    <p:cSldViewPr snapToGrid="0">
      <p:cViewPr varScale="1">
        <p:scale>
          <a:sx n="56" d="100"/>
          <a:sy n="56" d="100"/>
        </p:scale>
        <p:origin x="1024"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7322E-BA56-4342-8801-F68022585DED}" type="datetimeFigureOut">
              <a:rPr lang="en-US" smtClean="0"/>
              <a:t>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4AD90-A791-4DEA-BB80-A58AAE10067F}" type="slidenum">
              <a:rPr lang="en-US" smtClean="0"/>
              <a:t>‹#›</a:t>
            </a:fld>
            <a:endParaRPr lang="en-US"/>
          </a:p>
        </p:txBody>
      </p:sp>
    </p:spTree>
    <p:extLst>
      <p:ext uri="{BB962C8B-B14F-4D97-AF65-F5344CB8AC3E}">
        <p14:creationId xmlns:p14="http://schemas.microsoft.com/office/powerpoint/2010/main" val="148838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note how R.E. interferes with the church and hampers the progress of the church in the work and worship given by God. This lesson will round out the series on Realized Eschatology.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30DC0-2C80-4763-93CC-6F836B7F2D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259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songs which are overtly opposed to any form of </a:t>
            </a:r>
            <a:r>
              <a:rPr lang="en-US" dirty="0" err="1"/>
              <a:t>preterism</a:t>
            </a:r>
            <a:r>
              <a:rPr lang="en-US" dirty="0"/>
              <a:t>. There are also many songs, where if we were originalists as to the intent of the composer, are anchored in the resurrection, like in the third stanza of “There’s A Rainbow In The Cloud” where it looks through the storms of life and finds a rainbow in that city fair, there’s a crown to wear.” Paul spoke of such a crown that will be given on a specific Day (2 Tim. 4:8). This day weighed heavily on the apostle’s mind in 2 Timothy (2 Tim. 1:12, 18, note which song we have that is based on these very words). The same thing could be said of “Thou Art The Way” where it subtly links Christ’s victory over the tomb to ours in the third stanza. That implies a resurrection. Also “I Believe in Mount Calvary” (third stanza).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4AD90-A791-4DEA-BB80-A58AAE1006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50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“till all is fulfilled” (Matt.</a:t>
            </a:r>
            <a:r>
              <a:rPr lang="en-US" baseline="0" dirty="0"/>
              <a:t> 5:18).</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30DC0-2C80-4763-93CC-6F836B7F2D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706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way the Lord has given to purge the malignant influence of false doctrine. Yes, false doctrine is described as cancer to the church (2 Tim. 2:17, 18).</a:t>
            </a:r>
          </a:p>
        </p:txBody>
      </p:sp>
      <p:sp>
        <p:nvSpPr>
          <p:cNvPr id="4" name="Slide Number Placeholder 3"/>
          <p:cNvSpPr>
            <a:spLocks noGrp="1"/>
          </p:cNvSpPr>
          <p:nvPr>
            <p:ph type="sldNum" sz="quarter" idx="10"/>
          </p:nvPr>
        </p:nvSpPr>
        <p:spPr/>
        <p:txBody>
          <a:bodyPr/>
          <a:lstStyle/>
          <a:p>
            <a:fld id="{37C4AD90-A791-4DEA-BB80-A58AAE10067F}" type="slidenum">
              <a:rPr lang="en-US" smtClean="0"/>
              <a:t>15</a:t>
            </a:fld>
            <a:endParaRPr lang="en-US"/>
          </a:p>
        </p:txBody>
      </p:sp>
    </p:spTree>
    <p:extLst>
      <p:ext uri="{BB962C8B-B14F-4D97-AF65-F5344CB8AC3E}">
        <p14:creationId xmlns:p14="http://schemas.microsoft.com/office/powerpoint/2010/main" val="369729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“Unity in the church is important, precious and required. On the eve of His crucifixion, unity was on the lips of our Savior as He uttered one of His last prayers (Jn. 17:20‐23). New Testament unity requires Christians to </a:t>
            </a:r>
            <a:r>
              <a:rPr lang="en-US" sz="1200" b="0" i="1" u="none" strike="noStrike" kern="1200" baseline="0" dirty="0">
                <a:solidFill>
                  <a:schemeClr val="tx1"/>
                </a:solidFill>
                <a:latin typeface="+mn-lt"/>
                <a:ea typeface="+mn-ea"/>
                <a:cs typeface="+mn-cs"/>
              </a:rPr>
              <a:t>“speak the same thing, and that there be no divisions among you, but that you be perfectly joined together in </a:t>
            </a:r>
            <a:r>
              <a:rPr lang="en-US" sz="1200" b="0" i="1" u="none" strike="noStrike" kern="1200" baseline="0" dirty="0" err="1">
                <a:solidFill>
                  <a:schemeClr val="tx1"/>
                </a:solidFill>
                <a:latin typeface="+mn-lt"/>
                <a:ea typeface="+mn-ea"/>
                <a:cs typeface="+mn-cs"/>
              </a:rPr>
              <a:t>thesame</a:t>
            </a:r>
            <a:r>
              <a:rPr lang="en-US" sz="1200" b="0" i="1" u="none" strike="noStrike" kern="1200" baseline="0" dirty="0">
                <a:solidFill>
                  <a:schemeClr val="tx1"/>
                </a:solidFill>
                <a:latin typeface="+mn-lt"/>
                <a:ea typeface="+mn-ea"/>
                <a:cs typeface="+mn-cs"/>
              </a:rPr>
              <a:t> mind and in the same judgment.” </a:t>
            </a:r>
            <a:r>
              <a:rPr lang="en-US" sz="1200" b="0" i="0" u="none" strike="noStrike" kern="1200" baseline="0" dirty="0">
                <a:solidFill>
                  <a:schemeClr val="tx1"/>
                </a:solidFill>
                <a:latin typeface="+mn-lt"/>
                <a:ea typeface="+mn-ea"/>
                <a:cs typeface="+mn-cs"/>
              </a:rPr>
              <a:t>(1 Cor. 1:10).”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FAITH (v. 5). Many try to limit the definition of faith to something which is subjective and obscure and something which cannot be defined. But for faith to be “one” means that it has definition and that it is something which is knowable and accepted or rejected by men.  We see that the faith is that which was preached, was to be continued in, was to be contended for and is therefore the gospel itself. One faith is one gospel.</a:t>
            </a:r>
          </a:p>
        </p:txBody>
      </p:sp>
      <p:sp>
        <p:nvSpPr>
          <p:cNvPr id="4" name="Slide Number Placeholder 3"/>
          <p:cNvSpPr>
            <a:spLocks noGrp="1"/>
          </p:cNvSpPr>
          <p:nvPr>
            <p:ph type="sldNum" sz="quarter" idx="10"/>
          </p:nvPr>
        </p:nvSpPr>
        <p:spPr/>
        <p:txBody>
          <a:bodyPr/>
          <a:lstStyle/>
          <a:p>
            <a:fld id="{37C4AD90-A791-4DEA-BB80-A58AAE10067F}" type="slidenum">
              <a:rPr lang="en-US" smtClean="0"/>
              <a:t>2</a:t>
            </a:fld>
            <a:endParaRPr lang="en-US"/>
          </a:p>
        </p:txBody>
      </p:sp>
    </p:spTree>
    <p:extLst>
      <p:ext uri="{BB962C8B-B14F-4D97-AF65-F5344CB8AC3E}">
        <p14:creationId xmlns:p14="http://schemas.microsoft.com/office/powerpoint/2010/main" val="402659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4AD90-A791-4DEA-BB80-A58AAE10067F}" type="slidenum">
              <a:rPr lang="en-US" smtClean="0"/>
              <a:t>3</a:t>
            </a:fld>
            <a:endParaRPr lang="en-US"/>
          </a:p>
        </p:txBody>
      </p:sp>
    </p:spTree>
    <p:extLst>
      <p:ext uri="{BB962C8B-B14F-4D97-AF65-F5344CB8AC3E}">
        <p14:creationId xmlns:p14="http://schemas.microsoft.com/office/powerpoint/2010/main" val="128368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preaching the whole counsel it would add grief to accompanying </a:t>
            </a:r>
            <a:r>
              <a:rPr lang="en-US" dirty="0" err="1"/>
              <a:t>preterists</a:t>
            </a:r>
            <a:r>
              <a:rPr lang="en-US" dirty="0"/>
              <a:t> and </a:t>
            </a:r>
            <a:r>
              <a:rPr lang="en-US" dirty="0" err="1"/>
              <a:t>preterists</a:t>
            </a:r>
            <a:r>
              <a:rPr lang="en-US" dirty="0"/>
              <a:t>, would cause grief to the messenger of the whole counsel!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30DC0-2C80-4763-93CC-6F836B7F2D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96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those who believe all things were fulfilled in AD 70 must deny these things can be looked for today! Hence, AD 70ism interferes with preaching.</a:t>
            </a:r>
          </a:p>
        </p:txBody>
      </p:sp>
      <p:sp>
        <p:nvSpPr>
          <p:cNvPr id="4" name="Slide Number Placeholder 3"/>
          <p:cNvSpPr>
            <a:spLocks noGrp="1"/>
          </p:cNvSpPr>
          <p:nvPr>
            <p:ph type="sldNum" sz="quarter" idx="10"/>
          </p:nvPr>
        </p:nvSpPr>
        <p:spPr/>
        <p:txBody>
          <a:bodyPr/>
          <a:lstStyle/>
          <a:p>
            <a:fld id="{37C4AD90-A791-4DEA-BB80-A58AAE10067F}" type="slidenum">
              <a:rPr lang="en-US" smtClean="0"/>
              <a:t>8</a:t>
            </a:fld>
            <a:endParaRPr lang="en-US"/>
          </a:p>
        </p:txBody>
      </p:sp>
    </p:spTree>
    <p:extLst>
      <p:ext uri="{BB962C8B-B14F-4D97-AF65-F5344CB8AC3E}">
        <p14:creationId xmlns:p14="http://schemas.microsoft.com/office/powerpoint/2010/main" val="137522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70ism also interferes with another component of worship—Prayer.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30DC0-2C80-4763-93CC-6F836B7F2D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165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preaching, “</a:t>
            </a:r>
            <a:r>
              <a:rPr lang="en-US" sz="1200" b="0" i="0" u="none" strike="noStrike" kern="1200" baseline="0" dirty="0">
                <a:solidFill>
                  <a:schemeClr val="tx1"/>
                </a:solidFill>
                <a:latin typeface="+mn-lt"/>
                <a:ea typeface="+mn-ea"/>
                <a:cs typeface="+mn-cs"/>
              </a:rPr>
              <a:t>Second, how could an RE adherent join in a hearty “amen” to any prayer that referred to a yet future second coming, end of the world, universal final judgment, or bodily resurrection? True unity in worship is futile and hopeless under such circumstances.”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30DC0-2C80-4763-93CC-6F836B7F2D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56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RE adherents refuse to sing any songs with references to a yet future second coming, end of the world, universal final judgment, or resurrection from the dead. However, God’s word requires Christians to speak </a:t>
            </a:r>
            <a:r>
              <a:rPr lang="en-US" sz="1200" b="0" i="1" u="none" strike="noStrike" kern="1200" baseline="0" dirty="0">
                <a:solidFill>
                  <a:schemeClr val="tx1"/>
                </a:solidFill>
                <a:latin typeface="+mn-lt"/>
                <a:ea typeface="+mn-ea"/>
                <a:cs typeface="+mn-cs"/>
              </a:rPr>
              <a:t>“to one another in psalms and hymns and spiritual songs, singing and making melody in</a:t>
            </a:r>
          </a:p>
          <a:p>
            <a:r>
              <a:rPr lang="en-US" sz="1200" b="0" i="1" u="none" strike="noStrike" kern="1200" baseline="0" dirty="0">
                <a:solidFill>
                  <a:schemeClr val="tx1"/>
                </a:solidFill>
                <a:latin typeface="+mn-lt"/>
                <a:ea typeface="+mn-ea"/>
                <a:cs typeface="+mn-cs"/>
              </a:rPr>
              <a:t>your heart to the Lord” </a:t>
            </a:r>
            <a:r>
              <a:rPr lang="en-US" sz="1200" b="0" i="0" u="none" strike="noStrike" kern="1200" baseline="0" dirty="0">
                <a:solidFill>
                  <a:schemeClr val="tx1"/>
                </a:solidFill>
                <a:latin typeface="+mn-lt"/>
                <a:ea typeface="+mn-ea"/>
                <a:cs typeface="+mn-cs"/>
              </a:rPr>
              <a:t>(Eph. 5:19). Our song service is divinely designed so that we teach and admonish </a:t>
            </a:r>
            <a:r>
              <a:rPr lang="en-US" sz="1200" b="0" i="1" u="none" strike="noStrike" kern="1200" baseline="0" dirty="0">
                <a:solidFill>
                  <a:schemeClr val="tx1"/>
                </a:solidFill>
                <a:latin typeface="+mn-lt"/>
                <a:ea typeface="+mn-ea"/>
                <a:cs typeface="+mn-cs"/>
              </a:rPr>
              <a:t>“one another in psalms and hymns and spiritual songs” </a:t>
            </a:r>
            <a:r>
              <a:rPr lang="en-US" sz="1200" b="0" i="0" u="none" strike="noStrike" kern="1200" baseline="0" dirty="0">
                <a:solidFill>
                  <a:schemeClr val="tx1"/>
                </a:solidFill>
                <a:latin typeface="+mn-lt"/>
                <a:ea typeface="+mn-ea"/>
                <a:cs typeface="+mn-cs"/>
              </a:rPr>
              <a:t>(Col. 3:16). RE adherents make these divine instructions impossible to follow when they refuse to sing songs teaching legitimate and sound biblical doctrine.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30DC0-2C80-4763-93CC-6F836B7F2D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1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4AD90-A791-4DEA-BB80-A58AAE10067F}" type="slidenum">
              <a:rPr lang="en-US" smtClean="0"/>
              <a:t>12</a:t>
            </a:fld>
            <a:endParaRPr lang="en-US"/>
          </a:p>
        </p:txBody>
      </p:sp>
    </p:spTree>
    <p:extLst>
      <p:ext uri="{BB962C8B-B14F-4D97-AF65-F5344CB8AC3E}">
        <p14:creationId xmlns:p14="http://schemas.microsoft.com/office/powerpoint/2010/main" val="292148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1" cy="2667000"/>
          </a:xfrm>
        </p:spPr>
        <p:txBody>
          <a:bodyPr>
            <a:noAutofit/>
          </a:bodyPr>
          <a:lstStyle>
            <a:lvl1pPr>
              <a:defRPr sz="5400"/>
            </a:lvl1pPr>
          </a:lstStyle>
          <a:p>
            <a:r>
              <a:rPr/>
              <a:t>Click to edit Master title style</a:t>
            </a:r>
          </a:p>
        </p:txBody>
      </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Tree>
    <p:extLst>
      <p:ext uri="{BB962C8B-B14F-4D97-AF65-F5344CB8AC3E}">
        <p14:creationId xmlns:p14="http://schemas.microsoft.com/office/powerpoint/2010/main" val="36733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811"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09350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7045" y="3472591"/>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Vertical Title 1"/>
          <p:cNvSpPr>
            <a:spLocks noGrp="1"/>
          </p:cNvSpPr>
          <p:nvPr>
            <p:ph type="title" orient="vert"/>
          </p:nvPr>
        </p:nvSpPr>
        <p:spPr>
          <a:xfrm>
            <a:off x="10364311" y="274640"/>
            <a:ext cx="1371957"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608171" y="277815"/>
            <a:ext cx="9146383"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50117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811"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86317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0" y="1905000"/>
            <a:ext cx="9146381"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522810" y="5102527"/>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79073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811"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a:t>Click to edit Master title style</a:t>
            </a:r>
          </a:p>
        </p:txBody>
      </p:sp>
      <p:sp>
        <p:nvSpPr>
          <p:cNvPr id="3" name="Content Placeholder 2"/>
          <p:cNvSpPr>
            <a:spLocks noGrp="1"/>
          </p:cNvSpPr>
          <p:nvPr>
            <p:ph sz="half" idx="1"/>
          </p:nvPr>
        </p:nvSpPr>
        <p:spPr>
          <a:xfrm>
            <a:off x="1522810" y="1905000"/>
            <a:ext cx="4420751"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248443"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5993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811"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522810" y="1905000"/>
            <a:ext cx="4417703"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522810" y="2819401"/>
            <a:ext cx="4417703"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51489" y="1905000"/>
            <a:ext cx="4417703"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51489" y="2819401"/>
            <a:ext cx="4417703"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03106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811"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9177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83640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8989" y="1630823"/>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a:t>Click to edit Master title style</a:t>
            </a:r>
          </a:p>
        </p:txBody>
      </p:sp>
      <p:sp>
        <p:nvSpPr>
          <p:cNvPr id="3" name="Content Placeholder 2"/>
          <p:cNvSpPr>
            <a:spLocks noGrp="1"/>
          </p:cNvSpPr>
          <p:nvPr>
            <p:ph idx="1"/>
          </p:nvPr>
        </p:nvSpPr>
        <p:spPr>
          <a:xfrm>
            <a:off x="4711248"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5595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877" y="1630823"/>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1746292"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7908019"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78335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2811" y="1905000"/>
            <a:ext cx="9146381"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8077717" y="6400801"/>
            <a:ext cx="1244183"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2/26/2017</a:t>
            </a:fld>
            <a:endParaRPr>
              <a:solidFill>
                <a:prstClr val="white">
                  <a:tint val="75000"/>
                </a:prstClr>
              </a:solidFill>
            </a:endParaRPr>
          </a:p>
        </p:txBody>
      </p:sp>
      <p:sp>
        <p:nvSpPr>
          <p:cNvPr id="5" name="Footer Placeholder 4"/>
          <p:cNvSpPr>
            <a:spLocks noGrp="1"/>
          </p:cNvSpPr>
          <p:nvPr>
            <p:ph type="ftr" sz="quarter" idx="3"/>
          </p:nvPr>
        </p:nvSpPr>
        <p:spPr>
          <a:xfrm>
            <a:off x="1522810" y="6400801"/>
            <a:ext cx="6326247"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5278812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859717" y="1694568"/>
            <a:ext cx="9894666" cy="3407959"/>
          </a:xfrm>
          <a:prstGeom prst="rect">
            <a:avLst/>
          </a:prstGeom>
        </p:spPr>
      </p:pic>
      <p:pic>
        <p:nvPicPr>
          <p:cNvPr id="11" name="Picture 10"/>
          <p:cNvPicPr>
            <a:picLocks noChangeAspect="1"/>
          </p:cNvPicPr>
          <p:nvPr/>
        </p:nvPicPr>
        <p:blipFill>
          <a:blip r:embed="rId4"/>
          <a:stretch>
            <a:fillRect/>
          </a:stretch>
        </p:blipFill>
        <p:spPr>
          <a:xfrm>
            <a:off x="1317512" y="984192"/>
            <a:ext cx="7275575" cy="1072989"/>
          </a:xfrm>
          <a:prstGeom prst="rect">
            <a:avLst/>
          </a:prstGeom>
        </p:spPr>
      </p:pic>
    </p:spTree>
    <p:extLst>
      <p:ext uri="{BB962C8B-B14F-4D97-AF65-F5344CB8AC3E}">
        <p14:creationId xmlns:p14="http://schemas.microsoft.com/office/powerpoint/2010/main" val="590763356"/>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47575" y="82889"/>
            <a:ext cx="9760542" cy="1603387"/>
          </a:xfrm>
          <a:prstGeom prst="rect">
            <a:avLst/>
          </a:prstGeom>
        </p:spPr>
      </p:pic>
      <p:pic>
        <p:nvPicPr>
          <p:cNvPr id="8" name="Picture 7"/>
          <p:cNvPicPr>
            <a:picLocks noChangeAspect="1"/>
          </p:cNvPicPr>
          <p:nvPr/>
        </p:nvPicPr>
        <p:blipFill>
          <a:blip r:embed="rId4"/>
          <a:stretch>
            <a:fillRect/>
          </a:stretch>
        </p:blipFill>
        <p:spPr>
          <a:xfrm>
            <a:off x="1147575" y="1839631"/>
            <a:ext cx="8900931" cy="4712616"/>
          </a:xfrm>
          <a:prstGeom prst="rect">
            <a:avLst/>
          </a:prstGeom>
        </p:spPr>
      </p:pic>
    </p:spTree>
    <p:extLst>
      <p:ext uri="{BB962C8B-B14F-4D97-AF65-F5344CB8AC3E}">
        <p14:creationId xmlns:p14="http://schemas.microsoft.com/office/powerpoint/2010/main" val="230333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47575" y="82889"/>
            <a:ext cx="9760542" cy="1603387"/>
          </a:xfrm>
          <a:prstGeom prst="rect">
            <a:avLst/>
          </a:prstGeom>
        </p:spPr>
      </p:pic>
      <p:sp>
        <p:nvSpPr>
          <p:cNvPr id="7" name="Rectangle 6"/>
          <p:cNvSpPr/>
          <p:nvPr/>
        </p:nvSpPr>
        <p:spPr>
          <a:xfrm>
            <a:off x="1752758" y="3836911"/>
            <a:ext cx="10049249" cy="1938992"/>
          </a:xfrm>
          <a:prstGeom prst="rect">
            <a:avLst/>
          </a:prstGeom>
        </p:spPr>
        <p:txBody>
          <a:bodyPr wrap="square">
            <a:spAutoFit/>
          </a:bodyPr>
          <a:lstStyle/>
          <a:p>
            <a:pPr lvl="1"/>
            <a:r>
              <a:rPr lang="en-US" sz="4000" dirty="0"/>
              <a:t>If Jesus is not coming again, (no resurrection, final judgment; etc.) all songs about such should be eliminated!</a:t>
            </a:r>
          </a:p>
        </p:txBody>
      </p:sp>
      <p:pic>
        <p:nvPicPr>
          <p:cNvPr id="9" name="Picture 8"/>
          <p:cNvPicPr>
            <a:picLocks noChangeAspect="1"/>
          </p:cNvPicPr>
          <p:nvPr/>
        </p:nvPicPr>
        <p:blipFill>
          <a:blip r:embed="rId4"/>
          <a:stretch>
            <a:fillRect/>
          </a:stretch>
        </p:blipFill>
        <p:spPr>
          <a:xfrm>
            <a:off x="1147575" y="1873829"/>
            <a:ext cx="5243014" cy="1963082"/>
          </a:xfrm>
          <a:prstGeom prst="rect">
            <a:avLst/>
          </a:prstGeom>
        </p:spPr>
      </p:pic>
    </p:spTree>
    <p:extLst>
      <p:ext uri="{BB962C8B-B14F-4D97-AF65-F5344CB8AC3E}">
        <p14:creationId xmlns:p14="http://schemas.microsoft.com/office/powerpoint/2010/main" val="227484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73670" y="1905000"/>
            <a:ext cx="5019213" cy="4541236"/>
          </a:xfrm>
        </p:spPr>
        <p:txBody>
          <a:bodyPr>
            <a:normAutofit/>
          </a:bodyPr>
          <a:lstStyle/>
          <a:p>
            <a:r>
              <a:rPr lang="en-US" sz="3200" dirty="0"/>
              <a:t>Prepare To Meet Thy God</a:t>
            </a:r>
          </a:p>
          <a:p>
            <a:r>
              <a:rPr lang="en-US" sz="3200" dirty="0"/>
              <a:t>It Won’t Be Very Long</a:t>
            </a:r>
          </a:p>
          <a:p>
            <a:r>
              <a:rPr lang="en-US" sz="3200" dirty="0"/>
              <a:t>God Be With You</a:t>
            </a:r>
          </a:p>
          <a:p>
            <a:r>
              <a:rPr lang="en-US" sz="3200" dirty="0"/>
              <a:t>Alone At Eve</a:t>
            </a:r>
          </a:p>
          <a:p>
            <a:r>
              <a:rPr lang="en-US" sz="3200" dirty="0"/>
              <a:t>There’s A Great Day Coming</a:t>
            </a:r>
          </a:p>
          <a:p>
            <a:r>
              <a:rPr lang="en-US" sz="3200" dirty="0"/>
              <a:t>When Jesus Comes</a:t>
            </a:r>
          </a:p>
          <a:p>
            <a:endParaRPr lang="en-US" sz="3200" dirty="0"/>
          </a:p>
        </p:txBody>
      </p:sp>
      <p:sp>
        <p:nvSpPr>
          <p:cNvPr id="4" name="Content Placeholder 3"/>
          <p:cNvSpPr>
            <a:spLocks noGrp="1"/>
          </p:cNvSpPr>
          <p:nvPr>
            <p:ph sz="half" idx="2"/>
          </p:nvPr>
        </p:nvSpPr>
        <p:spPr>
          <a:xfrm>
            <a:off x="6396116" y="1905000"/>
            <a:ext cx="5104877" cy="4541236"/>
          </a:xfrm>
        </p:spPr>
        <p:txBody>
          <a:bodyPr>
            <a:noAutofit/>
          </a:bodyPr>
          <a:lstStyle/>
          <a:p>
            <a:r>
              <a:rPr lang="en-US" sz="3200" dirty="0"/>
              <a:t>When The Roll Is Called Up Yonder</a:t>
            </a:r>
          </a:p>
          <a:p>
            <a:r>
              <a:rPr lang="en-US" sz="3200" dirty="0"/>
              <a:t>Will Jesus Find Us Watching</a:t>
            </a:r>
          </a:p>
          <a:p>
            <a:r>
              <a:rPr lang="en-US" sz="3200" dirty="0"/>
              <a:t>Asleep In Jesus</a:t>
            </a:r>
          </a:p>
          <a:p>
            <a:r>
              <a:rPr lang="en-US" sz="3200" dirty="0"/>
              <a:t>I Know Whom I Have Believed</a:t>
            </a:r>
          </a:p>
          <a:p>
            <a:r>
              <a:rPr lang="en-US" sz="3200" dirty="0"/>
              <a:t>In The Morning Of Joy</a:t>
            </a:r>
          </a:p>
          <a:p>
            <a:endParaRPr lang="en-US" sz="3200" dirty="0"/>
          </a:p>
        </p:txBody>
      </p:sp>
      <p:pic>
        <p:nvPicPr>
          <p:cNvPr id="6" name="Picture 5"/>
          <p:cNvPicPr>
            <a:picLocks noChangeAspect="1"/>
          </p:cNvPicPr>
          <p:nvPr/>
        </p:nvPicPr>
        <p:blipFill>
          <a:blip r:embed="rId3"/>
          <a:stretch>
            <a:fillRect/>
          </a:stretch>
        </p:blipFill>
        <p:spPr>
          <a:xfrm>
            <a:off x="1398625" y="325757"/>
            <a:ext cx="9394750" cy="1310754"/>
          </a:xfrm>
          <a:prstGeom prst="rect">
            <a:avLst/>
          </a:prstGeom>
        </p:spPr>
      </p:pic>
    </p:spTree>
    <p:extLst>
      <p:ext uri="{BB962C8B-B14F-4D97-AF65-F5344CB8AC3E}">
        <p14:creationId xmlns:p14="http://schemas.microsoft.com/office/powerpoint/2010/main" val="226218446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07503" y="1905000"/>
            <a:ext cx="5140939" cy="4995596"/>
          </a:xfrm>
        </p:spPr>
        <p:txBody>
          <a:bodyPr>
            <a:normAutofit/>
          </a:bodyPr>
          <a:lstStyle/>
          <a:p>
            <a:r>
              <a:rPr lang="en-US" sz="2800" dirty="0"/>
              <a:t>Hallelujah! We Shall Rise</a:t>
            </a:r>
          </a:p>
          <a:p>
            <a:r>
              <a:rPr lang="en-US" sz="2800" dirty="0"/>
              <a:t>There’s A Rainbow In The Cloud</a:t>
            </a:r>
          </a:p>
          <a:p>
            <a:r>
              <a:rPr lang="en-US" sz="2800" dirty="0"/>
              <a:t>Thou Art The Way</a:t>
            </a:r>
          </a:p>
          <a:p>
            <a:r>
              <a:rPr lang="en-US" sz="2800" dirty="0"/>
              <a:t>One Day</a:t>
            </a:r>
          </a:p>
          <a:p>
            <a:r>
              <a:rPr lang="en-US" sz="2800" dirty="0"/>
              <a:t>Heaven’s Jubilee</a:t>
            </a:r>
          </a:p>
          <a:p>
            <a:r>
              <a:rPr lang="en-US" sz="2800" dirty="0"/>
              <a:t>We’ll Be Like Him</a:t>
            </a:r>
          </a:p>
          <a:p>
            <a:r>
              <a:rPr lang="en-US" sz="2800" dirty="0"/>
              <a:t>We’ll Work Till Jesus Comes</a:t>
            </a:r>
          </a:p>
          <a:p>
            <a:endParaRPr lang="en-US" sz="2800" dirty="0"/>
          </a:p>
        </p:txBody>
      </p:sp>
      <p:sp>
        <p:nvSpPr>
          <p:cNvPr id="4" name="Content Placeholder 3"/>
          <p:cNvSpPr>
            <a:spLocks noGrp="1"/>
          </p:cNvSpPr>
          <p:nvPr>
            <p:ph sz="half" idx="2"/>
          </p:nvPr>
        </p:nvSpPr>
        <p:spPr>
          <a:xfrm>
            <a:off x="6248443" y="1905000"/>
            <a:ext cx="5025371" cy="4995596"/>
          </a:xfrm>
        </p:spPr>
        <p:txBody>
          <a:bodyPr>
            <a:normAutofit/>
          </a:bodyPr>
          <a:lstStyle/>
          <a:p>
            <a:r>
              <a:rPr lang="en-US" sz="2800" dirty="0"/>
              <a:t>Jesus Is Coming Soon</a:t>
            </a:r>
          </a:p>
          <a:p>
            <a:r>
              <a:rPr lang="en-US" sz="2800" dirty="0"/>
              <a:t>Christ </a:t>
            </a:r>
            <a:r>
              <a:rPr lang="en-US" sz="2800" dirty="0" err="1"/>
              <a:t>Returneth</a:t>
            </a:r>
            <a:endParaRPr lang="en-US" sz="2800" dirty="0"/>
          </a:p>
          <a:p>
            <a:r>
              <a:rPr lang="en-US" sz="2800" dirty="0"/>
              <a:t>Ivory Palaces</a:t>
            </a:r>
          </a:p>
          <a:p>
            <a:r>
              <a:rPr lang="en-US" sz="2800" dirty="0"/>
              <a:t>How Long Till The Morning</a:t>
            </a:r>
          </a:p>
          <a:p>
            <a:r>
              <a:rPr lang="en-US" sz="2800" dirty="0"/>
              <a:t>High Above The Seraphim</a:t>
            </a:r>
          </a:p>
          <a:p>
            <a:r>
              <a:rPr lang="en-US" sz="2800" dirty="0"/>
              <a:t>I Believe in Mount Calvary</a:t>
            </a:r>
          </a:p>
        </p:txBody>
      </p:sp>
      <p:pic>
        <p:nvPicPr>
          <p:cNvPr id="7" name="Picture 6"/>
          <p:cNvPicPr>
            <a:picLocks noChangeAspect="1"/>
          </p:cNvPicPr>
          <p:nvPr/>
        </p:nvPicPr>
        <p:blipFill>
          <a:blip r:embed="rId3"/>
          <a:stretch>
            <a:fillRect/>
          </a:stretch>
        </p:blipFill>
        <p:spPr>
          <a:xfrm>
            <a:off x="1398625" y="325757"/>
            <a:ext cx="9394750" cy="1310754"/>
          </a:xfrm>
          <a:prstGeom prst="rect">
            <a:avLst/>
          </a:prstGeom>
        </p:spPr>
      </p:pic>
      <p:sp>
        <p:nvSpPr>
          <p:cNvPr id="8" name="TextBox 7"/>
          <p:cNvSpPr txBox="1"/>
          <p:nvPr/>
        </p:nvSpPr>
        <p:spPr>
          <a:xfrm>
            <a:off x="8155766" y="6025948"/>
            <a:ext cx="2417650" cy="424732"/>
          </a:xfrm>
          <a:prstGeom prst="rect">
            <a:avLst/>
          </a:prstGeom>
          <a:noFill/>
        </p:spPr>
        <p:txBody>
          <a:bodyPr wrap="none" rtlCol="0">
            <a:spAutoFit/>
          </a:bodyPr>
          <a:lstStyle/>
          <a:p>
            <a:pPr>
              <a:lnSpc>
                <a:spcPct val="90000"/>
              </a:lnSpc>
            </a:pPr>
            <a:r>
              <a:rPr lang="en-US" sz="2400" dirty="0"/>
              <a:t>…and many more</a:t>
            </a:r>
          </a:p>
        </p:txBody>
      </p:sp>
    </p:spTree>
    <p:extLst>
      <p:ext uri="{BB962C8B-B14F-4D97-AF65-F5344CB8AC3E}">
        <p14:creationId xmlns:p14="http://schemas.microsoft.com/office/powerpoint/2010/main" val="30198869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46043" y="4253950"/>
            <a:ext cx="9865296" cy="2033262"/>
          </a:xfrm>
        </p:spPr>
        <p:txBody>
          <a:bodyPr>
            <a:noAutofit/>
          </a:bodyPr>
          <a:lstStyle/>
          <a:p>
            <a:pPr lvl="2"/>
            <a:r>
              <a:rPr lang="en-US" sz="3200" dirty="0"/>
              <a:t>Does the Lord’s Supper no longer proclaim the Lord’s death?</a:t>
            </a:r>
          </a:p>
          <a:p>
            <a:pPr lvl="2"/>
            <a:r>
              <a:rPr lang="en-US" sz="3200" dirty="0"/>
              <a:t>If the Lord is not coming, why partake of it?</a:t>
            </a:r>
          </a:p>
          <a:p>
            <a:pPr lvl="2"/>
            <a:r>
              <a:rPr lang="en-US" sz="3200" dirty="0"/>
              <a:t>What does </a:t>
            </a:r>
            <a:r>
              <a:rPr lang="en-US" sz="3200" i="1" dirty="0"/>
              <a:t>“till He comes” </a:t>
            </a:r>
            <a:r>
              <a:rPr lang="en-US" sz="3200" dirty="0"/>
              <a:t> mean?</a:t>
            </a:r>
          </a:p>
        </p:txBody>
      </p:sp>
      <p:pic>
        <p:nvPicPr>
          <p:cNvPr id="7" name="Picture 6"/>
          <p:cNvPicPr>
            <a:picLocks noChangeAspect="1"/>
          </p:cNvPicPr>
          <p:nvPr/>
        </p:nvPicPr>
        <p:blipFill>
          <a:blip r:embed="rId3"/>
          <a:stretch>
            <a:fillRect/>
          </a:stretch>
        </p:blipFill>
        <p:spPr>
          <a:xfrm>
            <a:off x="1147575" y="82889"/>
            <a:ext cx="9760542" cy="1603387"/>
          </a:xfrm>
          <a:prstGeom prst="rect">
            <a:avLst/>
          </a:prstGeom>
        </p:spPr>
      </p:pic>
      <p:pic>
        <p:nvPicPr>
          <p:cNvPr id="10" name="Picture 9"/>
          <p:cNvPicPr>
            <a:picLocks noChangeAspect="1"/>
          </p:cNvPicPr>
          <p:nvPr/>
        </p:nvPicPr>
        <p:blipFill>
          <a:blip r:embed="rId4"/>
          <a:stretch>
            <a:fillRect/>
          </a:stretch>
        </p:blipFill>
        <p:spPr>
          <a:xfrm>
            <a:off x="1066682" y="1459083"/>
            <a:ext cx="9717866" cy="2962913"/>
          </a:xfrm>
          <a:prstGeom prst="rect">
            <a:avLst/>
          </a:prstGeom>
        </p:spPr>
      </p:pic>
    </p:spTree>
    <p:extLst>
      <p:ext uri="{BB962C8B-B14F-4D97-AF65-F5344CB8AC3E}">
        <p14:creationId xmlns:p14="http://schemas.microsoft.com/office/powerpoint/2010/main" val="13637309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811" y="1904999"/>
            <a:ext cx="9146381" cy="4876327"/>
          </a:xfrm>
        </p:spPr>
        <p:txBody>
          <a:bodyPr>
            <a:normAutofit lnSpcReduction="10000"/>
          </a:bodyPr>
          <a:lstStyle/>
          <a:p>
            <a:r>
              <a:rPr lang="en-US" sz="4400" dirty="0">
                <a:solidFill>
                  <a:schemeClr val="accent6"/>
                </a:solidFill>
              </a:rPr>
              <a:t>Warn/rebuke them </a:t>
            </a:r>
          </a:p>
          <a:p>
            <a:pPr lvl="1"/>
            <a:r>
              <a:rPr lang="en-US" sz="4000" dirty="0"/>
              <a:t>1 Thessalonians 5:14</a:t>
            </a:r>
          </a:p>
          <a:p>
            <a:pPr lvl="1"/>
            <a:r>
              <a:rPr lang="en-US" sz="4000" dirty="0"/>
              <a:t>Titus 1:13</a:t>
            </a:r>
          </a:p>
          <a:p>
            <a:r>
              <a:rPr lang="en-US" sz="4400" dirty="0">
                <a:solidFill>
                  <a:schemeClr val="accent6"/>
                </a:solidFill>
              </a:rPr>
              <a:t>If they repent not: mark, avoid, and reject</a:t>
            </a:r>
          </a:p>
          <a:p>
            <a:pPr lvl="1"/>
            <a:r>
              <a:rPr lang="en-US" sz="4000" dirty="0"/>
              <a:t>Romans 16:17, 18</a:t>
            </a:r>
            <a:endParaRPr lang="en-US" sz="4400" dirty="0">
              <a:solidFill>
                <a:schemeClr val="accent5">
                  <a:lumMod val="60000"/>
                  <a:lumOff val="40000"/>
                </a:schemeClr>
              </a:solidFill>
            </a:endParaRPr>
          </a:p>
          <a:p>
            <a:pPr lvl="1"/>
            <a:r>
              <a:rPr lang="en-US" sz="4000" dirty="0"/>
              <a:t>2 Thessalonians 3:14, 15</a:t>
            </a:r>
          </a:p>
          <a:p>
            <a:pPr lvl="1"/>
            <a:r>
              <a:rPr lang="en-US" sz="4000" dirty="0"/>
              <a:t>2 John 9-11; Titus 3:10, 11</a:t>
            </a:r>
          </a:p>
        </p:txBody>
      </p:sp>
      <p:pic>
        <p:nvPicPr>
          <p:cNvPr id="5" name="Picture 4"/>
          <p:cNvPicPr>
            <a:picLocks noChangeAspect="1"/>
          </p:cNvPicPr>
          <p:nvPr/>
        </p:nvPicPr>
        <p:blipFill>
          <a:blip r:embed="rId3"/>
          <a:stretch>
            <a:fillRect/>
          </a:stretch>
        </p:blipFill>
        <p:spPr>
          <a:xfrm>
            <a:off x="1522811" y="13724"/>
            <a:ext cx="9394750" cy="1700931"/>
          </a:xfrm>
          <a:prstGeom prst="rect">
            <a:avLst/>
          </a:prstGeom>
        </p:spPr>
      </p:pic>
    </p:spTree>
    <p:extLst>
      <p:ext uri="{BB962C8B-B14F-4D97-AF65-F5344CB8AC3E}">
        <p14:creationId xmlns:p14="http://schemas.microsoft.com/office/powerpoint/2010/main" val="34483574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3600" b="1" dirty="0"/>
              <a:t>John 17:20-23</a:t>
            </a:r>
          </a:p>
          <a:p>
            <a:r>
              <a:rPr lang="en-US" sz="3600" b="1" dirty="0"/>
              <a:t>1 Corinthians 1:10</a:t>
            </a:r>
          </a:p>
          <a:p>
            <a:r>
              <a:rPr lang="en-US" sz="3600" dirty="0"/>
              <a:t>“</a:t>
            </a:r>
            <a:r>
              <a:rPr lang="en-US" sz="3600" b="1" dirty="0"/>
              <a:t>ONE FAITH”</a:t>
            </a:r>
            <a:r>
              <a:rPr lang="en-US" sz="3200" b="1" dirty="0"/>
              <a:t> – Eph. 4:4-6</a:t>
            </a:r>
          </a:p>
          <a:p>
            <a:pPr lvl="1"/>
            <a:r>
              <a:rPr lang="en-US" sz="3200" dirty="0"/>
              <a:t>Faith is preached (Rom. 10:8; Gal. 1:23)</a:t>
            </a:r>
          </a:p>
          <a:p>
            <a:pPr lvl="1"/>
            <a:r>
              <a:rPr lang="en-US" sz="3200" dirty="0"/>
              <a:t>Faith is to be continued in (Col. 1:23)</a:t>
            </a:r>
          </a:p>
          <a:p>
            <a:pPr lvl="1"/>
            <a:r>
              <a:rPr lang="en-US" sz="3200" dirty="0"/>
              <a:t>Faith is to be contended for (Jude 1:3)</a:t>
            </a:r>
          </a:p>
          <a:p>
            <a:pPr lvl="1"/>
            <a:r>
              <a:rPr lang="en-US" sz="3200" dirty="0"/>
              <a:t>Faith is to the gospel (Col. 1:23; Rom. 1:16, 17)</a:t>
            </a:r>
          </a:p>
        </p:txBody>
      </p:sp>
      <p:pic>
        <p:nvPicPr>
          <p:cNvPr id="2" name="Picture 1"/>
          <p:cNvPicPr>
            <a:picLocks noChangeAspect="1"/>
          </p:cNvPicPr>
          <p:nvPr/>
        </p:nvPicPr>
        <p:blipFill>
          <a:blip r:embed="rId3"/>
          <a:stretch>
            <a:fillRect/>
          </a:stretch>
        </p:blipFill>
        <p:spPr>
          <a:xfrm>
            <a:off x="1255357" y="213358"/>
            <a:ext cx="9681287" cy="1774090"/>
          </a:xfrm>
          <a:prstGeom prst="rect">
            <a:avLst/>
          </a:prstGeom>
        </p:spPr>
      </p:pic>
    </p:spTree>
    <p:extLst>
      <p:ext uri="{BB962C8B-B14F-4D97-AF65-F5344CB8AC3E}">
        <p14:creationId xmlns:p14="http://schemas.microsoft.com/office/powerpoint/2010/main" val="386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4000" dirty="0"/>
              <a:t>Affirming that future looking elements of the gospel were fulfilled in AD 70 is to preach another faith/gospel (Gal. 1:6-9)</a:t>
            </a:r>
          </a:p>
          <a:p>
            <a:r>
              <a:rPr lang="en-US" sz="4000" dirty="0"/>
              <a:t>Straying from the truth (2 Tim. 2:16-18)</a:t>
            </a:r>
          </a:p>
          <a:p>
            <a:r>
              <a:rPr lang="en-US" sz="4000" dirty="0"/>
              <a:t>Does not have God (2 Jn. 9-11)</a:t>
            </a:r>
          </a:p>
        </p:txBody>
      </p:sp>
      <p:pic>
        <p:nvPicPr>
          <p:cNvPr id="9" name="Picture 8"/>
          <p:cNvPicPr>
            <a:picLocks noChangeAspect="1"/>
          </p:cNvPicPr>
          <p:nvPr/>
        </p:nvPicPr>
        <p:blipFill>
          <a:blip r:embed="rId3"/>
          <a:stretch>
            <a:fillRect/>
          </a:stretch>
        </p:blipFill>
        <p:spPr>
          <a:xfrm>
            <a:off x="1522811" y="241915"/>
            <a:ext cx="9516681" cy="1603387"/>
          </a:xfrm>
          <a:prstGeom prst="rect">
            <a:avLst/>
          </a:prstGeom>
        </p:spPr>
      </p:pic>
    </p:spTree>
    <p:extLst>
      <p:ext uri="{BB962C8B-B14F-4D97-AF65-F5344CB8AC3E}">
        <p14:creationId xmlns:p14="http://schemas.microsoft.com/office/powerpoint/2010/main" val="85614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righ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righ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47575" y="82889"/>
            <a:ext cx="9760542" cy="1603387"/>
          </a:xfrm>
          <a:prstGeom prst="rect">
            <a:avLst/>
          </a:prstGeom>
        </p:spPr>
      </p:pic>
      <p:pic>
        <p:nvPicPr>
          <p:cNvPr id="8" name="Picture 7"/>
          <p:cNvPicPr>
            <a:picLocks noChangeAspect="1"/>
          </p:cNvPicPr>
          <p:nvPr/>
        </p:nvPicPr>
        <p:blipFill>
          <a:blip r:embed="rId4"/>
          <a:stretch>
            <a:fillRect/>
          </a:stretch>
        </p:blipFill>
        <p:spPr>
          <a:xfrm>
            <a:off x="1302815" y="1686276"/>
            <a:ext cx="9136112" cy="3351443"/>
          </a:xfrm>
          <a:prstGeom prst="rect">
            <a:avLst/>
          </a:prstGeom>
        </p:spPr>
      </p:pic>
    </p:spTree>
    <p:extLst>
      <p:ext uri="{BB962C8B-B14F-4D97-AF65-F5344CB8AC3E}">
        <p14:creationId xmlns:p14="http://schemas.microsoft.com/office/powerpoint/2010/main" val="12788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22811" y="161055"/>
            <a:ext cx="9394750" cy="1310754"/>
          </a:xfrm>
          <a:prstGeom prst="rect">
            <a:avLst/>
          </a:prstGeom>
        </p:spPr>
      </p:pic>
      <p:pic>
        <p:nvPicPr>
          <p:cNvPr id="11" name="Picture 10"/>
          <p:cNvPicPr>
            <a:picLocks noChangeAspect="1"/>
          </p:cNvPicPr>
          <p:nvPr/>
        </p:nvPicPr>
        <p:blipFill>
          <a:blip r:embed="rId3"/>
          <a:stretch>
            <a:fillRect/>
          </a:stretch>
        </p:blipFill>
        <p:spPr>
          <a:xfrm>
            <a:off x="1522811" y="4353154"/>
            <a:ext cx="9114310" cy="1956986"/>
          </a:xfrm>
          <a:prstGeom prst="rect">
            <a:avLst/>
          </a:prstGeom>
        </p:spPr>
      </p:pic>
      <p:pic>
        <p:nvPicPr>
          <p:cNvPr id="13" name="Picture 12"/>
          <p:cNvPicPr>
            <a:picLocks noChangeAspect="1"/>
          </p:cNvPicPr>
          <p:nvPr/>
        </p:nvPicPr>
        <p:blipFill>
          <a:blip r:embed="rId4"/>
          <a:stretch>
            <a:fillRect/>
          </a:stretch>
        </p:blipFill>
        <p:spPr>
          <a:xfrm>
            <a:off x="1522811" y="1908446"/>
            <a:ext cx="9449619" cy="2444708"/>
          </a:xfrm>
          <a:prstGeom prst="rect">
            <a:avLst/>
          </a:prstGeom>
        </p:spPr>
      </p:pic>
    </p:spTree>
    <p:extLst>
      <p:ext uri="{BB962C8B-B14F-4D97-AF65-F5344CB8AC3E}">
        <p14:creationId xmlns:p14="http://schemas.microsoft.com/office/powerpoint/2010/main" val="11115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22811" y="155372"/>
            <a:ext cx="9394750" cy="1310754"/>
          </a:xfrm>
          <a:prstGeom prst="rect">
            <a:avLst/>
          </a:prstGeom>
        </p:spPr>
      </p:pic>
      <p:pic>
        <p:nvPicPr>
          <p:cNvPr id="14" name="Picture 13"/>
          <p:cNvPicPr>
            <a:picLocks noChangeAspect="1"/>
          </p:cNvPicPr>
          <p:nvPr/>
        </p:nvPicPr>
        <p:blipFill>
          <a:blip r:embed="rId3"/>
          <a:stretch>
            <a:fillRect/>
          </a:stretch>
        </p:blipFill>
        <p:spPr>
          <a:xfrm>
            <a:off x="1522811" y="1948540"/>
            <a:ext cx="9870272" cy="4798710"/>
          </a:xfrm>
          <a:prstGeom prst="rect">
            <a:avLst/>
          </a:prstGeom>
        </p:spPr>
      </p:pic>
    </p:spTree>
    <p:extLst>
      <p:ext uri="{BB962C8B-B14F-4D97-AF65-F5344CB8AC3E}">
        <p14:creationId xmlns:p14="http://schemas.microsoft.com/office/powerpoint/2010/main" val="11115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811" y="1904999"/>
            <a:ext cx="9648772" cy="4603711"/>
          </a:xfrm>
        </p:spPr>
        <p:txBody>
          <a:bodyPr>
            <a:normAutofit/>
          </a:bodyPr>
          <a:lstStyle/>
          <a:p>
            <a:r>
              <a:rPr lang="en-US" sz="3200" dirty="0"/>
              <a:t>“For whoever is ashamed of Me and My words in this adulterous and sinful generation, of him the Son of Man also will be ashamed when He comes in the glory of His Father with the holy angels” (Mk. 8:38)</a:t>
            </a:r>
          </a:p>
          <a:p>
            <a:r>
              <a:rPr lang="en-US" sz="3200" dirty="0"/>
              <a:t>“…He has appointed a day on which He will judge the world in righteousness by the Man whom He has ordained. …” (Acts 17:31)</a:t>
            </a:r>
          </a:p>
          <a:p>
            <a:r>
              <a:rPr lang="en-US" sz="3200" dirty="0"/>
              <a:t>“For we must all appear before the judgment seat of Christ…” (2 Cor. 5:10)</a:t>
            </a:r>
          </a:p>
        </p:txBody>
      </p:sp>
      <p:pic>
        <p:nvPicPr>
          <p:cNvPr id="14" name="Picture 13"/>
          <p:cNvPicPr>
            <a:picLocks noChangeAspect="1"/>
          </p:cNvPicPr>
          <p:nvPr/>
        </p:nvPicPr>
        <p:blipFill>
          <a:blip r:embed="rId2"/>
          <a:stretch>
            <a:fillRect/>
          </a:stretch>
        </p:blipFill>
        <p:spPr>
          <a:xfrm>
            <a:off x="1522811" y="172411"/>
            <a:ext cx="9394750" cy="1310754"/>
          </a:xfrm>
          <a:prstGeom prst="rect">
            <a:avLst/>
          </a:prstGeom>
        </p:spPr>
      </p:pic>
    </p:spTree>
    <p:extLst>
      <p:ext uri="{BB962C8B-B14F-4D97-AF65-F5344CB8AC3E}">
        <p14:creationId xmlns:p14="http://schemas.microsoft.com/office/powerpoint/2010/main" val="11115878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“But the day of the Lord will come as a thief in the night, in which the heavens will pass away with a great noise, and the elements will melt with fervent heat; both the earth and the works that are in it will be burned up” (2 Pet. 3:10)</a:t>
            </a:r>
          </a:p>
          <a:p>
            <a:r>
              <a:rPr lang="en-US" sz="3200" dirty="0"/>
              <a:t>“Nevertheless we, according to His promise, look for new heavens and a new earth in which righteousness dwells” (2 Peter. 3:13)</a:t>
            </a:r>
          </a:p>
        </p:txBody>
      </p:sp>
      <p:pic>
        <p:nvPicPr>
          <p:cNvPr id="6" name="Picture 5"/>
          <p:cNvPicPr>
            <a:picLocks noChangeAspect="1"/>
          </p:cNvPicPr>
          <p:nvPr/>
        </p:nvPicPr>
        <p:blipFill>
          <a:blip r:embed="rId3"/>
          <a:stretch>
            <a:fillRect/>
          </a:stretch>
        </p:blipFill>
        <p:spPr>
          <a:xfrm>
            <a:off x="1522811" y="155373"/>
            <a:ext cx="9394750" cy="1310754"/>
          </a:xfrm>
          <a:prstGeom prst="rect">
            <a:avLst/>
          </a:prstGeom>
        </p:spPr>
      </p:pic>
    </p:spTree>
    <p:extLst>
      <p:ext uri="{BB962C8B-B14F-4D97-AF65-F5344CB8AC3E}">
        <p14:creationId xmlns:p14="http://schemas.microsoft.com/office/powerpoint/2010/main" val="111158786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47575" y="82889"/>
            <a:ext cx="9760542" cy="1603387"/>
          </a:xfrm>
          <a:prstGeom prst="rect">
            <a:avLst/>
          </a:prstGeom>
        </p:spPr>
      </p:pic>
      <p:pic>
        <p:nvPicPr>
          <p:cNvPr id="10" name="Picture 9"/>
          <p:cNvPicPr>
            <a:picLocks noChangeAspect="1"/>
          </p:cNvPicPr>
          <p:nvPr/>
        </p:nvPicPr>
        <p:blipFill>
          <a:blip r:embed="rId4"/>
          <a:stretch>
            <a:fillRect/>
          </a:stretch>
        </p:blipFill>
        <p:spPr>
          <a:xfrm>
            <a:off x="1147575" y="1841212"/>
            <a:ext cx="8913124" cy="3664014"/>
          </a:xfrm>
          <a:prstGeom prst="rect">
            <a:avLst/>
          </a:prstGeom>
        </p:spPr>
      </p:pic>
    </p:spTree>
    <p:extLst>
      <p:ext uri="{BB962C8B-B14F-4D97-AF65-F5344CB8AC3E}">
        <p14:creationId xmlns:p14="http://schemas.microsoft.com/office/powerpoint/2010/main" val="25745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1175</Words>
  <Application>Microsoft Office PowerPoint</Application>
  <PresentationFormat>Widescreen</PresentationFormat>
  <Paragraphs>76</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Consolas</vt:lpstr>
      <vt:lpstr>Corbel</vt:lpstr>
      <vt:lpstr>Chalkboard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Interference of The Church</dc:title>
  <dc:creator>Steven Wallace</dc:creator>
  <cp:lastModifiedBy>Steven J. Wallace</cp:lastModifiedBy>
  <cp:revision>23</cp:revision>
  <dcterms:created xsi:type="dcterms:W3CDTF">2017-01-27T23:05:11Z</dcterms:created>
  <dcterms:modified xsi:type="dcterms:W3CDTF">2017-02-26T21:36:40Z</dcterms:modified>
</cp:coreProperties>
</file>